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0" r:id="rId11"/>
    <p:sldId id="271" r:id="rId12"/>
    <p:sldId id="292" r:id="rId13"/>
    <p:sldId id="293" r:id="rId14"/>
    <p:sldId id="295" r:id="rId15"/>
    <p:sldId id="294" r:id="rId16"/>
    <p:sldId id="296" r:id="rId17"/>
    <p:sldId id="298" r:id="rId18"/>
    <p:sldId id="299" r:id="rId19"/>
    <p:sldId id="297" r:id="rId20"/>
    <p:sldId id="301" r:id="rId21"/>
    <p:sldId id="302" r:id="rId22"/>
    <p:sldId id="303" r:id="rId23"/>
    <p:sldId id="300" r:id="rId24"/>
    <p:sldId id="304" r:id="rId25"/>
    <p:sldId id="305" r:id="rId26"/>
    <p:sldId id="306" r:id="rId27"/>
    <p:sldId id="307" r:id="rId28"/>
    <p:sldId id="308" r:id="rId29"/>
    <p:sldId id="25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33BE91-39FF-4829-B52C-B88298A4446B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03EE-62F1-46A6-8984-3234E79D96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FDD75-2DBB-4A92-9F45-FA5460026AFE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E54C9-A2B8-4940-95C8-AE880739F4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901B36-1E26-4942-829F-636C1362C9F7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54030-18C4-4003-A5E4-F1F19F9E23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55D5-6CD8-4BE6-90B8-3BE14A9B8EE9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2F7BD-B5B9-49C5-BD04-4BCF2E2AB5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799CE7-5FDF-48A6-8058-9456B615245B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3341B-83AF-4572-B213-44001C60D8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F0249-6D8B-4226-A676-3F4F85B8CD03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26557-0B81-4FF3-AE59-22BC7663ED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D12EC-453C-4F96-81BE-8024D01E9676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D0F4A3-2EC2-4DCC-B23E-7E112BF2FF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0EA71-1443-44C1-B32C-E7532BD293DB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B1DE2-6FA2-4071-BBCB-D20AA40EF7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8B353-BB6F-443B-BB22-4213FD1FDDC4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D6EF4-CC4B-406D-B141-F32D616838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97829B-F885-4256-92BA-F40509F1F4B6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CC08D-46B0-4312-B637-9597EF0BCC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AA558-450E-4227-AD57-DD61D241FD6C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F1E83F-152F-435B-B522-043906FAB5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C1FF9E-732C-48A9-890B-969B25AE23D1}" type="datetimeFigureOut">
              <a:rPr lang="ru-RU"/>
              <a:pPr>
                <a:defRPr/>
              </a:pPr>
              <a:t>28.10.2025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EAE13B-49E6-40E2-96C3-30AB36265C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</a:t>
            </a:r>
            <a:r>
              <a:rPr lang="ru-RU" sz="440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17.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4" descr="https://sun9-26.userapi.com/impf/c851520/v851520010/1a4887/oCNuakpF9tI.jpg?size=512x512&amp;quality=96&amp;sign=774b9a9a807f8a676ed4981a51a75558&amp;type=album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5600" y="3500438"/>
            <a:ext cx="3357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067175" y="476250"/>
            <a:ext cx="4897438" cy="2403475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Лист острый, узкий, тянется высоко, растёт в болоте, называется…?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Осока.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253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067175" y="476250"/>
            <a:ext cx="4897438" cy="2403475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Кто со всеми говорит, а его не видно?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Эхо.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355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AutoShape 2" descr="https://i.pinimg.com/originals/15/29/db/1529dbe4387847b9cc588de288659d4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3559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G:\Разработки  2 класс 23-24\Холодова методички и уроки 2 класс\2 класс Умники и умницы новый\Умники и умницы 1 часть\63.png"/>
          <p:cNvPicPr>
            <a:picLocks noChangeAspect="1" noChangeArrowheads="1"/>
          </p:cNvPicPr>
          <p:nvPr/>
        </p:nvPicPr>
        <p:blipFill>
          <a:blip r:embed="rId3"/>
          <a:srcRect l="4332" t="58415" r="5046"/>
          <a:stretch>
            <a:fillRect/>
          </a:stretch>
        </p:blipFill>
        <p:spPr bwMode="auto">
          <a:xfrm>
            <a:off x="169863" y="981075"/>
            <a:ext cx="8258175" cy="51911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2051050" y="188913"/>
            <a:ext cx="52212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Тренирую внимание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4580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6875463" y="2608263"/>
            <a:ext cx="2268537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" name="Picture 1" descr="G:\Разработки  2 класс 23-24\Холодова методички и уроки 2 класс\2 класс Умники и умницы новый\Умники и умницы 1 часть\63.png"/>
          <p:cNvPicPr>
            <a:picLocks noChangeAspect="1" noChangeArrowheads="1"/>
          </p:cNvPicPr>
          <p:nvPr/>
        </p:nvPicPr>
        <p:blipFill>
          <a:blip r:embed="rId3"/>
          <a:srcRect l="28936" t="64184" r="31554" b="5242"/>
          <a:stretch>
            <a:fillRect/>
          </a:stretch>
        </p:blipFill>
        <p:spPr bwMode="auto">
          <a:xfrm>
            <a:off x="827088" y="981075"/>
            <a:ext cx="5299075" cy="56165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7" name="TextBox 6"/>
          <p:cNvSpPr txBox="1"/>
          <p:nvPr/>
        </p:nvSpPr>
        <p:spPr>
          <a:xfrm>
            <a:off x="2051050" y="188913"/>
            <a:ext cx="52212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Тренирую внимание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5604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6875463" y="2608263"/>
            <a:ext cx="2268537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7884368" y="260648"/>
            <a:ext cx="987771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9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1050" y="188913"/>
            <a:ext cx="52212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Тренирую внимание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84368" y="260648"/>
            <a:ext cx="987771" cy="15696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96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6628" name="Picture 2" descr="G:\Разработки  2 класс 23-24\Холодова методички и уроки 2 класс\2 класс Умники и умницы новый\Умники и умницы 1 часть\6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989138"/>
            <a:ext cx="725805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395288" y="1196975"/>
            <a:ext cx="6337300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2. Обведи в каждом наборе две одинаковые буквы красным карандашом</a:t>
            </a:r>
            <a:endParaRPr lang="ru-RU" b="1" dirty="0"/>
          </a:p>
        </p:txBody>
      </p:sp>
      <p:pic>
        <p:nvPicPr>
          <p:cNvPr id="26630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6875463" y="2608263"/>
            <a:ext cx="2268537" cy="409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Минус 8"/>
          <p:cNvSpPr/>
          <p:nvPr/>
        </p:nvSpPr>
        <p:spPr>
          <a:xfrm>
            <a:off x="2987675" y="3141663"/>
            <a:ext cx="576263" cy="215900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5003800" y="3716338"/>
            <a:ext cx="576263" cy="217487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1908175" y="5157788"/>
            <a:ext cx="576263" cy="215900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4140200" y="4797425"/>
            <a:ext cx="576263" cy="215900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3779838" y="6021388"/>
            <a:ext cx="576262" cy="215900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Минус 13"/>
          <p:cNvSpPr/>
          <p:nvPr/>
        </p:nvSpPr>
        <p:spPr>
          <a:xfrm>
            <a:off x="2268538" y="6453188"/>
            <a:ext cx="574675" cy="215900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051050" y="188913"/>
            <a:ext cx="52212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Тренирую внимание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7651" name="Picture 2" descr="G:\Разработки  2 класс 23-24\Холодова методички и уроки 2 класс\2 класс Умники и умницы новый\Умники и умницы 1 часть\64.png"/>
          <p:cNvPicPr>
            <a:picLocks noChangeAspect="1" noChangeArrowheads="1"/>
          </p:cNvPicPr>
          <p:nvPr/>
        </p:nvPicPr>
        <p:blipFill>
          <a:blip r:embed="rId3"/>
          <a:srcRect l="18382" t="41235" b="31404"/>
          <a:stretch>
            <a:fillRect/>
          </a:stretch>
        </p:blipFill>
        <p:spPr bwMode="auto">
          <a:xfrm>
            <a:off x="323850" y="1196975"/>
            <a:ext cx="819785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380288" y="3519488"/>
            <a:ext cx="1763712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Минус 7"/>
          <p:cNvSpPr/>
          <p:nvPr/>
        </p:nvSpPr>
        <p:spPr>
          <a:xfrm>
            <a:off x="1979613" y="3213100"/>
            <a:ext cx="720725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Минус 8"/>
          <p:cNvSpPr/>
          <p:nvPr/>
        </p:nvSpPr>
        <p:spPr>
          <a:xfrm>
            <a:off x="3563938" y="3213100"/>
            <a:ext cx="720725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4859338" y="3213100"/>
            <a:ext cx="720725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2124075" y="4581525"/>
            <a:ext cx="719138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4140200" y="4581525"/>
            <a:ext cx="719138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5580063" y="4581525"/>
            <a:ext cx="720725" cy="287338"/>
          </a:xfrm>
          <a:prstGeom prst="mathMinus">
            <a:avLst/>
          </a:prstGeom>
          <a:solidFill>
            <a:schemeClr val="accent2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8313" y="188913"/>
            <a:ext cx="8424862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Логически-поисковые   задания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8675" name="Picture 2" descr="G:\Разработки  2 класс 23-24\Холодова методички и уроки 2 класс\2 класс Умники и умницы новый\Умники и умницы 1 часть\64.png"/>
          <p:cNvPicPr>
            <a:picLocks noChangeAspect="1" noChangeArrowheads="1"/>
          </p:cNvPicPr>
          <p:nvPr/>
        </p:nvPicPr>
        <p:blipFill>
          <a:blip r:embed="rId3"/>
          <a:srcRect l="18382" t="72426" b="6233"/>
          <a:stretch>
            <a:fillRect/>
          </a:stretch>
        </p:blipFill>
        <p:spPr bwMode="auto">
          <a:xfrm>
            <a:off x="201613" y="1125538"/>
            <a:ext cx="8618537" cy="295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380288" y="3519488"/>
            <a:ext cx="1763712" cy="318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940425" y="1844675"/>
            <a:ext cx="1558925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Шарик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4525" y="2349500"/>
            <a:ext cx="1503363" cy="64611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Мурка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08850" y="2708275"/>
            <a:ext cx="1668463" cy="6477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</a:rPr>
              <a:t>Печкин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63938" y="3716338"/>
            <a:ext cx="2420937" cy="6477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rgbClr val="C00000"/>
                </a:solidFill>
              </a:rPr>
              <a:t>Матроскин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28681" name="Picture 2" descr="https://kartinkof.club/uploads/posts/2023-05/1683454820_kartinkof-club-p-kartinki-kot-prostokvashino-40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589"/>
          <a:stretch>
            <a:fillRect/>
          </a:stretch>
        </p:blipFill>
        <p:spPr bwMode="auto">
          <a:xfrm>
            <a:off x="0" y="4149725"/>
            <a:ext cx="5149850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250825" y="1125538"/>
            <a:ext cx="8569325" cy="1582737"/>
          </a:xfrm>
          <a:prstGeom prst="roundRect">
            <a:avLst/>
          </a:prstGeom>
          <a:solidFill>
            <a:schemeClr val="bg1"/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2060"/>
                </a:solidFill>
              </a:rPr>
              <a:t>1. Для детских подарков привезли 4 одинаковые полные коробки: в одной – апельсины, в другой – яблоки, в третьей – мандарины, в четвёртой – вишни. В какой коробке наибольшее число плодов?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4213" y="2708275"/>
            <a:ext cx="4535487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</a:rPr>
              <a:t>а) в коробке с апельсинами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5288" y="3429000"/>
            <a:ext cx="4537075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</a:rPr>
              <a:t>б) в коробке с яблоками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68313" y="4076700"/>
            <a:ext cx="5040312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</a:rPr>
              <a:t>в) в коробке с мандаринами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3850" y="4797425"/>
            <a:ext cx="4535488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70C0"/>
                </a:solidFill>
              </a:rPr>
              <a:t>г) в коробке с вишнями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1050" y="188913"/>
            <a:ext cx="5221288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Смекалкины</a:t>
            </a:r>
            <a:r>
              <a:rPr lang="ru-RU" sz="4000" b="1" dirty="0">
                <a:solidFill>
                  <a:srgbClr val="C00000"/>
                </a:solidFill>
              </a:rPr>
              <a:t>  задачи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29704" name="Picture 2" descr="G:\01. Сайт .Архив\Клипарт\6eff47628c9e53acb12665e92b93b38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3284538"/>
            <a:ext cx="2008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CF983"/>
                                      </p:to>
                                    </p:animClr>
                                    <p:set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76313"/>
            <a:ext cx="9144000" cy="588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179388" y="188913"/>
            <a:ext cx="8856662" cy="1008062"/>
          </a:xfrm>
          <a:prstGeom prst="wedgeRoundRectCallout">
            <a:avLst>
              <a:gd name="adj1" fmla="val -49931"/>
              <a:gd name="adj2" fmla="val 128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2.Никита рисует гирлянду цветных флажков: сначала синий, потом красный, потом зелёный, потом жёлтый, снова синий, красный, зелёный, жёлтый и так далее. Какого цвета будет 17-ый флажок?</a:t>
            </a:r>
            <a:endParaRPr lang="ru-RU" sz="2000" b="1" dirty="0">
              <a:solidFill>
                <a:schemeClr val="tx1"/>
              </a:solidFill>
            </a:endParaRPr>
          </a:p>
        </p:txBody>
      </p:sp>
      <p:grpSp>
        <p:nvGrpSpPr>
          <p:cNvPr id="30724" name="Группа 13"/>
          <p:cNvGrpSpPr>
            <a:grpSpLocks/>
          </p:cNvGrpSpPr>
          <p:nvPr/>
        </p:nvGrpSpPr>
        <p:grpSpPr bwMode="auto">
          <a:xfrm>
            <a:off x="755650" y="2636838"/>
            <a:ext cx="431800" cy="647700"/>
            <a:chOff x="2339752" y="1556795"/>
            <a:chExt cx="2232248" cy="280831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5" name="Группа 19"/>
          <p:cNvGrpSpPr>
            <a:grpSpLocks/>
          </p:cNvGrpSpPr>
          <p:nvPr/>
        </p:nvGrpSpPr>
        <p:grpSpPr bwMode="auto">
          <a:xfrm>
            <a:off x="1331913" y="2708275"/>
            <a:ext cx="431800" cy="649288"/>
            <a:chOff x="2339752" y="1556795"/>
            <a:chExt cx="2232248" cy="2808312"/>
          </a:xfrm>
        </p:grpSpPr>
        <p:cxnSp>
          <p:nvCxnSpPr>
            <p:cNvPr id="23" name="Прямая соединительная линия 22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flipH="1">
              <a:off x="2339752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flipH="1" flipV="1">
              <a:off x="3423049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6" name="Группа 27"/>
          <p:cNvGrpSpPr>
            <a:grpSpLocks/>
          </p:cNvGrpSpPr>
          <p:nvPr/>
        </p:nvGrpSpPr>
        <p:grpSpPr bwMode="auto">
          <a:xfrm>
            <a:off x="1835150" y="2852738"/>
            <a:ext cx="433388" cy="647700"/>
            <a:chOff x="2339752" y="1556795"/>
            <a:chExt cx="2232248" cy="2808312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flipH="1">
              <a:off x="2339752" y="3497834"/>
              <a:ext cx="115292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H="1" flipV="1">
              <a:off x="3419079" y="3497834"/>
              <a:ext cx="115292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7" name="Группа 33"/>
          <p:cNvGrpSpPr>
            <a:grpSpLocks/>
          </p:cNvGrpSpPr>
          <p:nvPr/>
        </p:nvGrpSpPr>
        <p:grpSpPr bwMode="auto">
          <a:xfrm>
            <a:off x="2339975" y="3068638"/>
            <a:ext cx="431800" cy="647700"/>
            <a:chOff x="2339752" y="1556795"/>
            <a:chExt cx="2232248" cy="2808312"/>
          </a:xfrm>
        </p:grpSpPr>
        <p:cxnSp>
          <p:nvCxnSpPr>
            <p:cNvPr id="35" name="Прямая соединительная линия 34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8" name="Группа 39"/>
          <p:cNvGrpSpPr>
            <a:grpSpLocks/>
          </p:cNvGrpSpPr>
          <p:nvPr/>
        </p:nvGrpSpPr>
        <p:grpSpPr bwMode="auto">
          <a:xfrm>
            <a:off x="2843213" y="3429000"/>
            <a:ext cx="433387" cy="647700"/>
            <a:chOff x="2339752" y="1556795"/>
            <a:chExt cx="2232248" cy="2808312"/>
          </a:xfrm>
        </p:grpSpPr>
        <p:cxnSp>
          <p:nvCxnSpPr>
            <p:cNvPr id="41" name="Прямая соединительная линия 40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flipH="1">
              <a:off x="2339752" y="3497834"/>
              <a:ext cx="1152918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 flipH="1" flipV="1">
              <a:off x="3419082" y="3497834"/>
              <a:ext cx="1152918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29" name="Группа 45"/>
          <p:cNvGrpSpPr>
            <a:grpSpLocks/>
          </p:cNvGrpSpPr>
          <p:nvPr/>
        </p:nvGrpSpPr>
        <p:grpSpPr bwMode="auto">
          <a:xfrm>
            <a:off x="3276600" y="3716338"/>
            <a:ext cx="431800" cy="649287"/>
            <a:chOff x="2339752" y="1556795"/>
            <a:chExt cx="2232248" cy="2808312"/>
          </a:xfrm>
        </p:grpSpPr>
        <p:cxnSp>
          <p:nvCxnSpPr>
            <p:cNvPr id="47" name="Прямая соединительная линия 46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Прямая соединительная линия 4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flipH="1">
              <a:off x="2339752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flipH="1" flipV="1">
              <a:off x="3423049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0" name="Группа 51"/>
          <p:cNvGrpSpPr>
            <a:grpSpLocks/>
          </p:cNvGrpSpPr>
          <p:nvPr/>
        </p:nvGrpSpPr>
        <p:grpSpPr bwMode="auto">
          <a:xfrm>
            <a:off x="3779838" y="4005263"/>
            <a:ext cx="431800" cy="647700"/>
            <a:chOff x="2339752" y="1556795"/>
            <a:chExt cx="2232248" cy="2808312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1" name="Группа 57"/>
          <p:cNvGrpSpPr>
            <a:grpSpLocks/>
          </p:cNvGrpSpPr>
          <p:nvPr/>
        </p:nvGrpSpPr>
        <p:grpSpPr bwMode="auto">
          <a:xfrm>
            <a:off x="4284663" y="4292600"/>
            <a:ext cx="431800" cy="649288"/>
            <a:chOff x="2339752" y="1556795"/>
            <a:chExt cx="2232248" cy="2808312"/>
          </a:xfrm>
        </p:grpSpPr>
        <p:cxnSp>
          <p:nvCxnSpPr>
            <p:cNvPr id="59" name="Прямая соединительная линия 58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 flipH="1">
              <a:off x="2339752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 flipH="1" flipV="1">
              <a:off x="3423049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2" name="Группа 63"/>
          <p:cNvGrpSpPr>
            <a:grpSpLocks/>
          </p:cNvGrpSpPr>
          <p:nvPr/>
        </p:nvGrpSpPr>
        <p:grpSpPr bwMode="auto">
          <a:xfrm>
            <a:off x="4787900" y="4076700"/>
            <a:ext cx="431800" cy="647700"/>
            <a:chOff x="2339752" y="1556795"/>
            <a:chExt cx="2232248" cy="2808312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Прямая соединительная линия 6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Прямая соединительная линия 68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3" name="Группа 69"/>
          <p:cNvGrpSpPr>
            <a:grpSpLocks/>
          </p:cNvGrpSpPr>
          <p:nvPr/>
        </p:nvGrpSpPr>
        <p:grpSpPr bwMode="auto">
          <a:xfrm>
            <a:off x="5219700" y="3716338"/>
            <a:ext cx="431800" cy="649287"/>
            <a:chOff x="2339752" y="1556795"/>
            <a:chExt cx="2232248" cy="2808312"/>
          </a:xfrm>
        </p:grpSpPr>
        <p:cxnSp>
          <p:nvCxnSpPr>
            <p:cNvPr id="71" name="Прямая соединительная линия 70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Прямая соединительная линия 7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Прямая соединительная линия 73"/>
            <p:cNvCxnSpPr/>
            <p:nvPr/>
          </p:nvCxnSpPr>
          <p:spPr>
            <a:xfrm flipH="1">
              <a:off x="2339752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flipH="1" flipV="1">
              <a:off x="3423049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4" name="Группа 75"/>
          <p:cNvGrpSpPr>
            <a:grpSpLocks/>
          </p:cNvGrpSpPr>
          <p:nvPr/>
        </p:nvGrpSpPr>
        <p:grpSpPr bwMode="auto">
          <a:xfrm>
            <a:off x="5724525" y="3429000"/>
            <a:ext cx="431800" cy="647700"/>
            <a:chOff x="2339752" y="1556795"/>
            <a:chExt cx="2232248" cy="2808312"/>
          </a:xfrm>
        </p:grpSpPr>
        <p:cxnSp>
          <p:nvCxnSpPr>
            <p:cNvPr id="77" name="Прямая соединительная линия 76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Прямая соединительная линия 79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5" name="Группа 81"/>
          <p:cNvGrpSpPr>
            <a:grpSpLocks/>
          </p:cNvGrpSpPr>
          <p:nvPr/>
        </p:nvGrpSpPr>
        <p:grpSpPr bwMode="auto">
          <a:xfrm>
            <a:off x="6227763" y="3284538"/>
            <a:ext cx="431800" cy="649287"/>
            <a:chOff x="2339752" y="1556795"/>
            <a:chExt cx="2232248" cy="2808312"/>
          </a:xfrm>
        </p:grpSpPr>
        <p:cxnSp>
          <p:nvCxnSpPr>
            <p:cNvPr id="83" name="Прямая соединительная линия 82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flipH="1">
              <a:off x="2339752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Прямая соединительная линия 86"/>
            <p:cNvCxnSpPr/>
            <p:nvPr/>
          </p:nvCxnSpPr>
          <p:spPr>
            <a:xfrm flipH="1" flipV="1">
              <a:off x="3423049" y="3499954"/>
              <a:ext cx="1148951" cy="86515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6" name="Группа 87"/>
          <p:cNvGrpSpPr>
            <a:grpSpLocks/>
          </p:cNvGrpSpPr>
          <p:nvPr/>
        </p:nvGrpSpPr>
        <p:grpSpPr bwMode="auto">
          <a:xfrm>
            <a:off x="6732588" y="3068638"/>
            <a:ext cx="431800" cy="647700"/>
            <a:chOff x="2339752" y="1556795"/>
            <a:chExt cx="2232248" cy="2808312"/>
          </a:xfrm>
        </p:grpSpPr>
        <p:cxnSp>
          <p:nvCxnSpPr>
            <p:cNvPr id="89" name="Прямая соединительная линия 88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Прямая соединительная линия 89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Прямая соединительная линия 90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Прямая соединительная линия 91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Прямая соединительная линия 92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7" name="Группа 93"/>
          <p:cNvGrpSpPr>
            <a:grpSpLocks/>
          </p:cNvGrpSpPr>
          <p:nvPr/>
        </p:nvGrpSpPr>
        <p:grpSpPr bwMode="auto">
          <a:xfrm>
            <a:off x="7235825" y="2852738"/>
            <a:ext cx="431800" cy="647700"/>
            <a:chOff x="2339752" y="1556795"/>
            <a:chExt cx="2232248" cy="2808312"/>
          </a:xfrm>
        </p:grpSpPr>
        <p:cxnSp>
          <p:nvCxnSpPr>
            <p:cNvPr id="95" name="Прямая соединительная линия 94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Прямая соединительная линия 97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Прямая соединительная линия 98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8" name="Группа 99"/>
          <p:cNvGrpSpPr>
            <a:grpSpLocks/>
          </p:cNvGrpSpPr>
          <p:nvPr/>
        </p:nvGrpSpPr>
        <p:grpSpPr bwMode="auto">
          <a:xfrm>
            <a:off x="7740650" y="2636838"/>
            <a:ext cx="431800" cy="647700"/>
            <a:chOff x="2339752" y="1556795"/>
            <a:chExt cx="2232248" cy="2808312"/>
          </a:xfrm>
        </p:grpSpPr>
        <p:cxnSp>
          <p:nvCxnSpPr>
            <p:cNvPr id="101" name="Прямая соединительная линия 100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Прямая соединительная линия 102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Прямая соединительная линия 103"/>
            <p:cNvCxnSpPr/>
            <p:nvPr/>
          </p:nvCxnSpPr>
          <p:spPr>
            <a:xfrm flipH="1">
              <a:off x="2339752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Прямая соединительная линия 104"/>
            <p:cNvCxnSpPr/>
            <p:nvPr/>
          </p:nvCxnSpPr>
          <p:spPr>
            <a:xfrm flipH="1" flipV="1">
              <a:off x="3423049" y="3497834"/>
              <a:ext cx="114895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39" name="Группа 105"/>
          <p:cNvGrpSpPr>
            <a:grpSpLocks/>
          </p:cNvGrpSpPr>
          <p:nvPr/>
        </p:nvGrpSpPr>
        <p:grpSpPr bwMode="auto">
          <a:xfrm>
            <a:off x="8243888" y="2924175"/>
            <a:ext cx="431800" cy="649288"/>
            <a:chOff x="2339752" y="1556795"/>
            <a:chExt cx="2232248" cy="2808312"/>
          </a:xfrm>
        </p:grpSpPr>
        <p:cxnSp>
          <p:nvCxnSpPr>
            <p:cNvPr id="107" name="Прямая соединительная линия 106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>
            <a:xfrm flipH="1">
              <a:off x="2339752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>
            <a:xfrm flipH="1" flipV="1">
              <a:off x="3423049" y="3499955"/>
              <a:ext cx="1148951" cy="86515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40" name="Группа 111"/>
          <p:cNvGrpSpPr>
            <a:grpSpLocks/>
          </p:cNvGrpSpPr>
          <p:nvPr/>
        </p:nvGrpSpPr>
        <p:grpSpPr bwMode="auto">
          <a:xfrm>
            <a:off x="250825" y="2852738"/>
            <a:ext cx="433388" cy="647700"/>
            <a:chOff x="2339752" y="1556795"/>
            <a:chExt cx="2232248" cy="2808312"/>
          </a:xfrm>
        </p:grpSpPr>
        <p:cxnSp>
          <p:nvCxnSpPr>
            <p:cNvPr id="113" name="Прямая соединительная линия 112"/>
            <p:cNvCxnSpPr/>
            <p:nvPr/>
          </p:nvCxnSpPr>
          <p:spPr>
            <a:xfrm>
              <a:off x="2339752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>
            <a:xfrm>
              <a:off x="4572000" y="1556795"/>
              <a:ext cx="0" cy="2808312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 flipH="1">
              <a:off x="2339752" y="1556795"/>
              <a:ext cx="2232248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/>
            <p:cNvCxnSpPr/>
            <p:nvPr/>
          </p:nvCxnSpPr>
          <p:spPr>
            <a:xfrm flipH="1">
              <a:off x="2339752" y="3497834"/>
              <a:ext cx="115292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Прямая соединительная линия 116"/>
            <p:cNvCxnSpPr/>
            <p:nvPr/>
          </p:nvCxnSpPr>
          <p:spPr>
            <a:xfrm flipH="1" flipV="1">
              <a:off x="3419079" y="3497834"/>
              <a:ext cx="1152921" cy="86727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1" name="Полилиния 120"/>
          <p:cNvSpPr/>
          <p:nvPr/>
        </p:nvSpPr>
        <p:spPr>
          <a:xfrm>
            <a:off x="231775" y="2832100"/>
            <a:ext cx="501650" cy="592138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" name="Полилиния 121"/>
          <p:cNvSpPr/>
          <p:nvPr/>
        </p:nvSpPr>
        <p:spPr>
          <a:xfrm>
            <a:off x="755650" y="2636838"/>
            <a:ext cx="500063" cy="592137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3" name="Полилиния 122"/>
          <p:cNvSpPr/>
          <p:nvPr/>
        </p:nvSpPr>
        <p:spPr>
          <a:xfrm>
            <a:off x="1331913" y="2708275"/>
            <a:ext cx="500062" cy="592138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4" name="Полилиния 123"/>
          <p:cNvSpPr/>
          <p:nvPr/>
        </p:nvSpPr>
        <p:spPr>
          <a:xfrm>
            <a:off x="1835150" y="2852738"/>
            <a:ext cx="501650" cy="592137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5" name="Полилиния 124"/>
          <p:cNvSpPr/>
          <p:nvPr/>
        </p:nvSpPr>
        <p:spPr>
          <a:xfrm>
            <a:off x="2339975" y="3068638"/>
            <a:ext cx="500063" cy="592137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6" name="Полилиния 125"/>
          <p:cNvSpPr/>
          <p:nvPr/>
        </p:nvSpPr>
        <p:spPr>
          <a:xfrm>
            <a:off x="2843213" y="3429000"/>
            <a:ext cx="501650" cy="592138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7" name="Полилиния 126"/>
          <p:cNvSpPr/>
          <p:nvPr/>
        </p:nvSpPr>
        <p:spPr>
          <a:xfrm>
            <a:off x="3276600" y="3716338"/>
            <a:ext cx="500063" cy="592137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8" name="Полилиния 127"/>
          <p:cNvSpPr/>
          <p:nvPr/>
        </p:nvSpPr>
        <p:spPr>
          <a:xfrm>
            <a:off x="3779838" y="4005263"/>
            <a:ext cx="500062" cy="592137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9" name="Полилиния 128"/>
          <p:cNvSpPr/>
          <p:nvPr/>
        </p:nvSpPr>
        <p:spPr>
          <a:xfrm>
            <a:off x="8243888" y="2924175"/>
            <a:ext cx="501650" cy="592138"/>
          </a:xfrm>
          <a:custGeom>
            <a:avLst/>
            <a:gdLst>
              <a:gd name="connsiteX0" fmla="*/ 61686 w 500627"/>
              <a:gd name="connsiteY0" fmla="*/ 84782 h 591949"/>
              <a:gd name="connsiteX1" fmla="*/ 410029 w 500627"/>
              <a:gd name="connsiteY1" fmla="*/ 95668 h 591949"/>
              <a:gd name="connsiteX2" fmla="*/ 399143 w 500627"/>
              <a:gd name="connsiteY2" fmla="*/ 574640 h 591949"/>
              <a:gd name="connsiteX3" fmla="*/ 366486 w 500627"/>
              <a:gd name="connsiteY3" fmla="*/ 563754 h 591949"/>
              <a:gd name="connsiteX4" fmla="*/ 290286 w 500627"/>
              <a:gd name="connsiteY4" fmla="*/ 487554 h 591949"/>
              <a:gd name="connsiteX5" fmla="*/ 268515 w 500627"/>
              <a:gd name="connsiteY5" fmla="*/ 465782 h 591949"/>
              <a:gd name="connsiteX6" fmla="*/ 214086 w 500627"/>
              <a:gd name="connsiteY6" fmla="*/ 422240 h 591949"/>
              <a:gd name="connsiteX7" fmla="*/ 116115 w 500627"/>
              <a:gd name="connsiteY7" fmla="*/ 531097 h 591949"/>
              <a:gd name="connsiteX8" fmla="*/ 94343 w 500627"/>
              <a:gd name="connsiteY8" fmla="*/ 552868 h 591949"/>
              <a:gd name="connsiteX9" fmla="*/ 72572 w 500627"/>
              <a:gd name="connsiteY9" fmla="*/ 574640 h 591949"/>
              <a:gd name="connsiteX10" fmla="*/ 39915 w 500627"/>
              <a:gd name="connsiteY10" fmla="*/ 585525 h 591949"/>
              <a:gd name="connsiteX11" fmla="*/ 39915 w 500627"/>
              <a:gd name="connsiteY11" fmla="*/ 465782 h 591949"/>
              <a:gd name="connsiteX12" fmla="*/ 61686 w 500627"/>
              <a:gd name="connsiteY12" fmla="*/ 84782 h 591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00627" h="591949">
                <a:moveTo>
                  <a:pt x="61686" y="84782"/>
                </a:moveTo>
                <a:cubicBezTo>
                  <a:pt x="123372" y="23096"/>
                  <a:pt x="344125" y="0"/>
                  <a:pt x="410029" y="95668"/>
                </a:cubicBezTo>
                <a:cubicBezTo>
                  <a:pt x="500627" y="227181"/>
                  <a:pt x="413935" y="415628"/>
                  <a:pt x="399143" y="574640"/>
                </a:cubicBezTo>
                <a:cubicBezTo>
                  <a:pt x="398080" y="586065"/>
                  <a:pt x="377372" y="567383"/>
                  <a:pt x="366486" y="563754"/>
                </a:cubicBezTo>
                <a:lnTo>
                  <a:pt x="290286" y="487554"/>
                </a:lnTo>
                <a:cubicBezTo>
                  <a:pt x="283029" y="480297"/>
                  <a:pt x="277055" y="471475"/>
                  <a:pt x="268515" y="465782"/>
                </a:cubicBezTo>
                <a:cubicBezTo>
                  <a:pt x="227318" y="438318"/>
                  <a:pt x="245109" y="453262"/>
                  <a:pt x="214086" y="422240"/>
                </a:cubicBezTo>
                <a:cubicBezTo>
                  <a:pt x="162957" y="490411"/>
                  <a:pt x="194254" y="452958"/>
                  <a:pt x="116115" y="531097"/>
                </a:cubicBezTo>
                <a:lnTo>
                  <a:pt x="94343" y="552868"/>
                </a:lnTo>
                <a:cubicBezTo>
                  <a:pt x="87086" y="560125"/>
                  <a:pt x="82309" y="571395"/>
                  <a:pt x="72572" y="574640"/>
                </a:cubicBezTo>
                <a:lnTo>
                  <a:pt x="39915" y="585525"/>
                </a:lnTo>
                <a:cubicBezTo>
                  <a:pt x="63673" y="514252"/>
                  <a:pt x="42992" y="591949"/>
                  <a:pt x="39915" y="465782"/>
                </a:cubicBezTo>
                <a:cubicBezTo>
                  <a:pt x="36995" y="346075"/>
                  <a:pt x="0" y="146468"/>
                  <a:pt x="61686" y="8478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50" name="Picture 1" descr="G:\01. Сайт .Архив\Клипарт\7bae5111a465f425b47d1ddaaf812c8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88238" y="3813175"/>
            <a:ext cx="1655762" cy="304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0825" y="188913"/>
            <a:ext cx="8642350" cy="12001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3.Сколько елочек потребуется для посадки вдоль забора, длина которого 12 м если расстояние между саженцами будет равно 3 м?</a:t>
            </a:r>
            <a:endParaRPr lang="ru-RU" sz="2400" b="1" dirty="0"/>
          </a:p>
        </p:txBody>
      </p:sp>
      <p:pic>
        <p:nvPicPr>
          <p:cNvPr id="31747" name="Picture 2" descr="C:\Users\Елена\Desktop\fence_PNG6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1638" y="5300663"/>
            <a:ext cx="8923337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 rot="16200000">
            <a:off x="-2255837" y="3894137"/>
            <a:ext cx="52197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Смекалкины</a:t>
            </a:r>
            <a:r>
              <a:rPr lang="ru-RU" sz="4000" b="1" dirty="0">
                <a:solidFill>
                  <a:srgbClr val="C00000"/>
                </a:solidFill>
              </a:rPr>
              <a:t>  задачи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1749" name="Picture 4" descr="https://avatanplus.com/files/resources/original/5c580f8c41980168b7fcbb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4365625"/>
            <a:ext cx="15843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4" descr="https://avatanplus.com/files/resources/original/5c580f8c41980168b7fcbbed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7625" y="4292600"/>
            <a:ext cx="158432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https://avatanplus.com/files/resources/original/5c580f8c41980168b7fcbb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638" y="4437063"/>
            <a:ext cx="15843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https://avatanplus.com/files/resources/original/5c580f8c41980168b7fcbb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11413" y="4365625"/>
            <a:ext cx="15843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https://avatanplus.com/files/resources/original/5c580f8c41980168b7fcbbe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1863" y="4365625"/>
            <a:ext cx="158432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4" name="Picture 6" descr="https://www.kino-teatr.ru/news/11062/10737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22825" y="1196975"/>
            <a:ext cx="432117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4572000" y="1412875"/>
            <a:ext cx="4392613" cy="2043113"/>
          </a:xfrm>
          <a:prstGeom prst="cloudCallout">
            <a:avLst>
              <a:gd name="adj1" fmla="val -15020"/>
              <a:gd name="adj2" fmla="val 111140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Можно ли в решете принести воды?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052513"/>
            <a:ext cx="3527425" cy="2016125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Да, если вода замёрзла.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4340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700338" y="260350"/>
            <a:ext cx="403225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Держать в уме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1052513"/>
            <a:ext cx="8497887" cy="16557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4. Бабушка сварила варенье из малины. При этом на каждые 2 стакана ягод она брала 3 стакана сахару. Сколько стаканов ягод бабушка взяла для варенья, если всего она израсходовала 12 стаканов сахара?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1331913" y="3357563"/>
            <a:ext cx="1584325" cy="719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12 =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16238" y="3357563"/>
            <a:ext cx="1223962" cy="719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140200" y="3357563"/>
            <a:ext cx="1223963" cy="719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64163" y="3357563"/>
            <a:ext cx="1223962" cy="719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588125" y="3357563"/>
            <a:ext cx="1223963" cy="71913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 +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132138" y="4076700"/>
            <a:ext cx="792162" cy="720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356100" y="4076700"/>
            <a:ext cx="792163" cy="720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580063" y="4076700"/>
            <a:ext cx="792162" cy="720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804025" y="4076700"/>
            <a:ext cx="792163" cy="7207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2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2275" y="5013325"/>
            <a:ext cx="6192838" cy="936625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C00000"/>
                </a:solidFill>
              </a:rPr>
              <a:t>8 стаканов ягод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79613" y="188913"/>
            <a:ext cx="521970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Смекалкины</a:t>
            </a:r>
            <a:r>
              <a:rPr lang="ru-RU" sz="4000" b="1" dirty="0">
                <a:solidFill>
                  <a:srgbClr val="C00000"/>
                </a:solidFill>
              </a:rPr>
              <a:t>  задачи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278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32783" name="AutoShape 4" descr="https://i.pinimg.com/736x/63/77/89/6377898ad03641505a3dc76802955e7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2784" name="Picture 5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084763"/>
            <a:ext cx="1363662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5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740650" y="4321175"/>
            <a:ext cx="1403350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188913"/>
            <a:ext cx="8712200" cy="5762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6. «Найди пару». Подбери к словам первого столбика слова из второго столбика с противоположным значением. Соедини нужные слова линией.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650" y="1700213"/>
            <a:ext cx="3095625" cy="4105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ВЕЛИКАН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БОГАЧ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СОЮЗНИК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ТРУЖЕНИК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КРАСАВЕЦ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ДРУГ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19700" y="1700213"/>
            <a:ext cx="3313113" cy="4105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ПРОТИВНИК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ВРАГ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ЛОДЫРЬ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УРОД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КАРЛИК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БЕДНЯК</a:t>
            </a: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3779838" y="1916113"/>
            <a:ext cx="1584325" cy="273685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708400" y="2565400"/>
            <a:ext cx="1584325" cy="2735263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851275" y="1916113"/>
            <a:ext cx="1441450" cy="129698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3779838" y="3284538"/>
            <a:ext cx="1512887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3779838" y="3933825"/>
            <a:ext cx="1512887" cy="719138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3708400" y="2636838"/>
            <a:ext cx="1584325" cy="26638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803" name="Picture 2" descr="https://avatars.mds.yandex.net/get-mpic/5270077/img_id3617734137433391846.jpeg/ori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72325" y="4221163"/>
            <a:ext cx="19716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188913"/>
            <a:ext cx="8713788" cy="5762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«Найди пару». Подбери к словам первого столбика слова из второго столбика с противоположным значением. Соедини нужные слова линией.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713" y="1700213"/>
            <a:ext cx="2520950" cy="4105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ЗАКАТ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ЗИМА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ПОДЪЁМ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ЗАПАД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СЕВЕР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НИЗ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5963" y="1773238"/>
            <a:ext cx="2376487" cy="44640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ЮГ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ВЕРХ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ВОСТОК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СПУСК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ЛЕТО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ВОСХОД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/>
            </a:r>
            <a:br>
              <a:rPr lang="ru-RU" sz="2000" b="1" dirty="0">
                <a:solidFill>
                  <a:schemeClr val="tx1"/>
                </a:solidFill>
              </a:rPr>
            </a:br>
            <a:endParaRPr lang="ru-RU" sz="2000" b="1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140200" y="2133600"/>
            <a:ext cx="1727200" cy="331152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4140200" y="2708275"/>
            <a:ext cx="1727200" cy="201612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211638" y="3357563"/>
            <a:ext cx="1655762" cy="719137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140200" y="3357563"/>
            <a:ext cx="1727200" cy="792162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4140200" y="2060575"/>
            <a:ext cx="1727200" cy="26638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4140200" y="2781300"/>
            <a:ext cx="1727200" cy="2663825"/>
          </a:xfrm>
          <a:prstGeom prst="line">
            <a:avLst/>
          </a:prstGeom>
          <a:ln w="3810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7" name="AutoShape 2" descr="https://cdn.culture.ru/images/481b8570-ed2d-52b7-b476-0a0926c2bacb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4828" name="Picture 4" descr="https://cdn.culture.ru/images/481b8570-ed2d-52b7-b476-0a0926c2bac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4292600"/>
            <a:ext cx="26416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740650" y="4149725"/>
            <a:ext cx="1271588" cy="229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9388" y="188913"/>
            <a:ext cx="8569325" cy="92233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7. Какое слово пропущено в каждом высказывании? Впиши его. Подчеркни в каждом высказывании   причину _______(одной чертой),  а следствие  (волнистой линией).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341438"/>
            <a:ext cx="8569325" cy="23082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1) Антон взял с собой </a:t>
            </a:r>
            <a:r>
              <a:rPr lang="ru-RU" sz="2400" b="1" dirty="0" err="1"/>
              <a:t>коньки,_______</a:t>
            </a:r>
            <a:r>
              <a:rPr lang="ru-RU" sz="2400" b="1" dirty="0"/>
              <a:t> во дворе залили каток.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2) В цветке спрятан </a:t>
            </a:r>
            <a:r>
              <a:rPr lang="ru-RU" sz="2400" b="1" dirty="0" err="1"/>
              <a:t>нектар,______</a:t>
            </a:r>
            <a:r>
              <a:rPr lang="ru-RU" sz="2400" b="1" dirty="0"/>
              <a:t> пчела летит   к цветку.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3) Дома закончился </a:t>
            </a:r>
            <a:r>
              <a:rPr lang="ru-RU" sz="2400" b="1" dirty="0" err="1"/>
              <a:t>сахар,_____</a:t>
            </a:r>
            <a:r>
              <a:rPr lang="ru-RU" sz="2400" b="1" dirty="0"/>
              <a:t> надо идти в магазин.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4) Птицы улетают на юг,  ________  дни становятся короче.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5) Антон поздно лег спать, ______ опоздал в школу.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6) Коля должен извиниться, ______ он обидел друга.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79388" y="4365625"/>
            <a:ext cx="6961187" cy="7683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C00000"/>
                </a:solidFill>
              </a:rPr>
              <a:t>ПОТОМУ ЧТО       ПОЭТОМУ 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8313" y="188913"/>
            <a:ext cx="8351837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Учусь работать с информацией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58370" name="Picture 2" descr="G:\Разработки  2 класс 23-24\Холодова методички и уроки 2 класс\2 класс Умники и умницы новый\Умники и умницы 1 часть\66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25538"/>
            <a:ext cx="7470775" cy="5424487"/>
          </a:xfrm>
          <a:prstGeom prst="rect">
            <a:avLst/>
          </a:prstGeom>
          <a:noFill/>
          <a:ln w="38100" cap="sq">
            <a:solidFill>
              <a:srgbClr val="C00000"/>
            </a:solidFill>
            <a:miter lim="800000"/>
            <a:headEnd/>
            <a:tailEnd/>
          </a:ln>
          <a:effectLst>
            <a:outerShdw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36868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912100" y="4437063"/>
            <a:ext cx="12319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8313" y="188913"/>
            <a:ext cx="8351837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Учусь работать с информацией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68313" y="1196975"/>
          <a:ext cx="8207375" cy="40322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104456"/>
                <a:gridCol w="4104456"/>
              </a:tblGrid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размер футболки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количество ребят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32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4000" b="1" dirty="0" smtClean="0"/>
                        <a:t>/////-</a:t>
                      </a:r>
                      <a:r>
                        <a:rPr lang="en-US" sz="4000" b="1" baseline="0" dirty="0" smtClean="0"/>
                        <a:t> 5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34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36</a:t>
                      </a:r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40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37908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912100" y="4437063"/>
            <a:ext cx="12319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68313" y="188913"/>
            <a:ext cx="8351837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Учусь работать с информацией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8915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912100" y="4437063"/>
            <a:ext cx="12319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2" descr="G:\Разработки  2 класс 23-24\Холодова методички и уроки 2 класс\2 класс Умники и умницы новый\Умники и умницы 1 часть\6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1341438"/>
            <a:ext cx="4679950" cy="632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5288" y="188913"/>
            <a:ext cx="8353425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Учусь работать с информацией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39939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524750" y="4149725"/>
            <a:ext cx="139065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4" name="Picture 2" descr="G:\Разработки  2 класс 23-24\Холодова методички и уроки 2 класс\2 класс Умники и умницы новый\Умники и умницы 1 часть\67.png"/>
          <p:cNvPicPr>
            <a:picLocks noChangeAspect="1" noChangeArrowheads="1"/>
          </p:cNvPicPr>
          <p:nvPr/>
        </p:nvPicPr>
        <p:blipFill>
          <a:blip r:embed="rId4"/>
          <a:srcRect l="10122" t="3412" r="6154" b="46541"/>
          <a:stretch>
            <a:fillRect/>
          </a:stretch>
        </p:blipFill>
        <p:spPr bwMode="auto">
          <a:xfrm>
            <a:off x="395288" y="1008063"/>
            <a:ext cx="6913562" cy="5589587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547813" y="260350"/>
            <a:ext cx="5111750" cy="7080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C00000"/>
                </a:solidFill>
              </a:rPr>
              <a:t> </a:t>
            </a:r>
            <a:r>
              <a:rPr lang="ru-RU" sz="4000" b="1" dirty="0" err="1">
                <a:solidFill>
                  <a:srgbClr val="C00000"/>
                </a:solidFill>
              </a:rPr>
              <a:t>Графомоторика</a:t>
            </a:r>
            <a:endParaRPr lang="ru-RU" sz="40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G:\Разработки  2 класс 23-24\Холодова методички и уроки 2 класс\2 класс Умники и умницы новый\Умники и умницы 1 часть\67.png"/>
          <p:cNvPicPr>
            <a:picLocks noChangeAspect="1" noChangeArrowheads="1"/>
          </p:cNvPicPr>
          <p:nvPr/>
        </p:nvPicPr>
        <p:blipFill>
          <a:blip r:embed="rId3"/>
          <a:srcRect l="3588" t="54104" r="6154" b="5918"/>
          <a:stretch>
            <a:fillRect/>
          </a:stretch>
        </p:blipFill>
        <p:spPr bwMode="auto">
          <a:xfrm>
            <a:off x="323850" y="1125538"/>
            <a:ext cx="8653463" cy="5183187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64" name="Picture 2" descr="https://fb.ru/media/i/1/9/8/4/6/4/7/i/19846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0153" r="31842"/>
          <a:stretch>
            <a:fillRect/>
          </a:stretch>
        </p:blipFill>
        <p:spPr bwMode="auto">
          <a:xfrm>
            <a:off x="7896225" y="4603750"/>
            <a:ext cx="1247775" cy="225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41989" name="AutoShape 4" descr="https://i.pinimg.com/736x/16/ca/38/16ca383b1e99a92310456e21cfa4d9f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41990" name="Picture 6" descr="Picture background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3357563"/>
            <a:ext cx="4176712" cy="312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4067175" y="836613"/>
            <a:ext cx="4681538" cy="2043112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Сын моего отца, а мне не брат. Кто это?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Я сам.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5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067175" y="836613"/>
            <a:ext cx="4681538" cy="2043112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У семерых братьев по сестре. Сколько всего сестёр?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1.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6389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5463" y="5661025"/>
            <a:ext cx="2030412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4067175" y="836613"/>
            <a:ext cx="4681538" cy="2043112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 какое дерево садится ворона во время проливного дождя?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 мокрое.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413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5175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067175" y="836613"/>
            <a:ext cx="4681538" cy="2043112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По морю идёт, идёт, а до берега дойдёт – тут и пропадёт?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Волна.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8437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5175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4067175" y="476250"/>
            <a:ext cx="4897438" cy="2403475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На меня ты так похожа, будто я шагаю лёжа. И нельзя тебя поднять, и нельзя тебя прогнать?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Тень.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9461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5175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7" name="Выноска-облако 6"/>
          <p:cNvSpPr/>
          <p:nvPr/>
        </p:nvSpPr>
        <p:spPr>
          <a:xfrm>
            <a:off x="4067175" y="476250"/>
            <a:ext cx="4897438" cy="2403475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Кругла, а не месяц, желта, а не масло, с хвостиком, а не мышь?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Репа.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485" name="Picture 32" descr="http://img-fotki.yandex.ru/get/9061/56195015.19d/0_c298a_e2fab690_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15175" y="5921375"/>
            <a:ext cx="2028825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443663" y="2867025"/>
            <a:ext cx="2520950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56197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sp>
        <p:nvSpPr>
          <p:cNvPr id="8" name="Выноска-облако 7"/>
          <p:cNvSpPr/>
          <p:nvPr/>
        </p:nvSpPr>
        <p:spPr>
          <a:xfrm>
            <a:off x="4067175" y="476250"/>
            <a:ext cx="4897438" cy="2403475"/>
          </a:xfrm>
          <a:prstGeom prst="cloudCallout">
            <a:avLst>
              <a:gd name="adj1" fmla="val 1611"/>
              <a:gd name="adj2" fmla="val 68411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Два ремня висят на мне, есть карманы на спине, коль в поход идёшь со мной, я повисну за спиной?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Выноска-облако 8"/>
          <p:cNvSpPr/>
          <p:nvPr/>
        </p:nvSpPr>
        <p:spPr>
          <a:xfrm>
            <a:off x="539750" y="1341438"/>
            <a:ext cx="2232025" cy="1295400"/>
          </a:xfrm>
          <a:prstGeom prst="cloudCallout">
            <a:avLst>
              <a:gd name="adj1" fmla="val 34919"/>
              <a:gd name="adj2" fmla="val 104781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Рюкзак.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21509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1510" name="AutoShape 4" descr="https://i.pinimg.com/736x/0d/f7/db/0df7db9719320813333e3848b45d7fa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1511" name="Picture 4" descr="https://funforkids.ru/pictures/prostokvashino/prostokvashino20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8175" y="3357563"/>
            <a:ext cx="2447925" cy="331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2" descr="https://funforkids.ru/pictures/mult/mult055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5648"/>
          <a:stretch>
            <a:fillRect/>
          </a:stretch>
        </p:blipFill>
        <p:spPr bwMode="auto">
          <a:xfrm>
            <a:off x="6300788" y="2636838"/>
            <a:ext cx="2519362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472</Words>
  <Application>Microsoft Office PowerPoint</Application>
  <PresentationFormat>Экран (4:3)</PresentationFormat>
  <Paragraphs>95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Calibri</vt:lpstr>
      <vt:lpstr>Arial</vt:lpstr>
      <vt:lpstr>Comic Sans MS</vt:lpstr>
      <vt:lpstr>Тема Office</vt:lpstr>
      <vt:lpstr>Слайд 1</vt:lpstr>
      <vt:lpstr>Слайд 2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4. Бабушка сварила варенье из малины. При этом на каждые 2 стакана ягод она брала 3 стакана сахару. Сколько стаканов ягод бабушка взяла для варенья, если всего она израсходовала 12 стаканов сахара?</vt:lpstr>
      <vt:lpstr>6. «Найди пару». Подбери к словам первого столбика слова из второго столбика с противоположным значением. Соедини нужные слова линией.</vt:lpstr>
      <vt:lpstr>«Найди пару». Подбери к словам первого столбика слова из второго столбика с противоположным значением. Соедини нужные слова линией.</vt:lpstr>
      <vt:lpstr>Слайд 23</vt:lpstr>
      <vt:lpstr>Слайд 24</vt:lpstr>
      <vt:lpstr>Слайд 25</vt:lpstr>
      <vt:lpstr>Слайд 26</vt:lpstr>
      <vt:lpstr>Слайд 27</vt:lpstr>
      <vt:lpstr>Слайд 28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64</cp:revision>
  <dcterms:modified xsi:type="dcterms:W3CDTF">2025-10-28T16:31:55Z</dcterms:modified>
</cp:coreProperties>
</file>